
<file path=[Content_Types].xml><?xml version="1.0" encoding="utf-8"?>
<Types xmlns="http://schemas.openxmlformats.org/package/2006/content-types">
  <Default Extension="jpeg" ContentType="image/jpeg"/>
  <Default Extension="m4a" ContentType="audio/mp4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5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59"/>
    <p:restoredTop sz="95492"/>
  </p:normalViewPr>
  <p:slideViewPr>
    <p:cSldViewPr snapToGrid="0" snapToObjects="1">
      <p:cViewPr varScale="1">
        <p:scale>
          <a:sx n="40" d="100"/>
          <a:sy n="40" d="100"/>
        </p:scale>
        <p:origin x="232" y="14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5288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Narration: Welcome! Today we’re going to explore how to read and plot points on a coordinate plane. You’ll learn what each part represents and practice along the way.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Narration: Great work! Now that you understand the coordinate plane, keep practicing with these online tools to sharpen your skills.</a:t>
            </a:r>
            <a:endParaRPr lang="en-US" dirty="0"/>
          </a:p>
          <a:p>
            <a:endParaRPr lang="en-US" dirty="0"/>
          </a:p>
          <a:p>
            <a:r>
              <a:rPr lang="en-US" dirty="0"/>
              <a:t>All visuals created and edited by author using tools and stock images in Canva and PowerPoint.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Narration: By the end of this lesson, you’ll be able to identify key parts of the coordinate plane, read ordered pairs, and plot points confidently.</a:t>
            </a:r>
            <a:endParaRPr lang="en-US" dirty="0"/>
          </a:p>
          <a:p>
            <a:endParaRPr lang="en-US" dirty="0"/>
          </a:p>
          <a:p>
            <a:r>
              <a:rPr lang="en-US" dirty="0"/>
              <a:t>Images created and edited in Canva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Narration: The coordinate plane has two main axes — the x-axis and the y-axis. They meet at the origin, and together they divide the plane into four quadrants.</a:t>
            </a:r>
            <a:endParaRPr lang="en-US" dirty="0"/>
          </a:p>
          <a:p>
            <a:endParaRPr lang="en-US" dirty="0"/>
          </a:p>
          <a:p>
            <a:r>
              <a:rPr lang="en-US" dirty="0"/>
              <a:t>Images edited in Canva: made axes and axes label and “origin”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Narration: Each coordinate tells you how far to move right or left along the x-axis and then up or down along the y-axis.</a:t>
            </a:r>
            <a:endParaRPr lang="en-US" dirty="0"/>
          </a:p>
          <a:p>
            <a:endParaRPr lang="en-US" dirty="0"/>
          </a:p>
          <a:p>
            <a:r>
              <a:rPr lang="en-US" dirty="0"/>
              <a:t>Images created and edited in Canva: added labels, grid, and color-coded quadrants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Let’s plot our first example point: (3, 2). Start at the origin — that’s the point (0, 0) where the x-axis and y-axis meet. Now move three units to the right along the x-axis. From there, move two units up along the y-axis. That’s your plotted point — (3, 2) — in Quadrant I</a:t>
            </a:r>
          </a:p>
          <a:p>
            <a:endParaRPr lang="en-US" dirty="0"/>
          </a:p>
          <a:p>
            <a:r>
              <a:rPr lang="en-US" dirty="0"/>
              <a:t>Images created in Canva. Animation (mp4) created and edited in Canva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Narration: Negative coordinates go left or down. From the origin, move left four and down one for point (-4, -1).</a:t>
            </a:r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Images created and edited in Canva. Animation (mp4) created and edited in Canva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Narration: The coordinate plane has four quadrants. The top right is Quadrant I, and they go counterclockwise from there.</a:t>
            </a:r>
            <a:endParaRPr lang="en-US" dirty="0"/>
          </a:p>
          <a:p>
            <a:endParaRPr lang="en-US" dirty="0"/>
          </a:p>
          <a:p>
            <a:r>
              <a:rPr lang="en-US" dirty="0"/>
              <a:t>Images created and edited in Canva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Narration: Let’s see what you’ve learned! Which quadrant would the point (-4, 3) appear in? Click your answer.</a:t>
            </a:r>
            <a:endParaRPr lang="en-US" dirty="0"/>
          </a:p>
          <a:p>
            <a:endParaRPr lang="en-US" dirty="0"/>
          </a:p>
          <a:p>
            <a:r>
              <a:rPr lang="en-US" dirty="0"/>
              <a:t>Images created and edited in Canva (including Roman Numerals).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Narration: Well done! Since x is negative and y is positive, the point belongs in Quadrant II.</a:t>
            </a:r>
            <a:r>
              <a:rPr lang="en-US" dirty="0"/>
              <a:t> If you did not get that correct, there are some options to practice more in our final slide.</a:t>
            </a:r>
          </a:p>
          <a:p>
            <a:endParaRPr lang="en-US" dirty="0"/>
          </a:p>
          <a:p>
            <a:r>
              <a:rPr lang="en-US" dirty="0"/>
              <a:t>Emoji used via text. Image created and edited in Canva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11/28/25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11/28/25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11/28/25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6.xml"/><Relationship Id="rId7" Type="http://schemas.openxmlformats.org/officeDocument/2006/relationships/hyperlink" Target="mailto:mailto:Houman.rassa@gmail.com" TargetMode="Externa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hyperlink" Target="https://mafs.mathgames.com/skill/5.4-graph-points-on-a-coordinate-plane" TargetMode="External"/><Relationship Id="rId5" Type="http://schemas.openxmlformats.org/officeDocument/2006/relationships/hyperlink" Target="https://www.desmos.com/calculator" TargetMode="External"/><Relationship Id="rId10" Type="http://schemas.openxmlformats.org/officeDocument/2006/relationships/image" Target="../media/image4.pn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6.m4a"/><Relationship Id="rId7" Type="http://schemas.openxmlformats.org/officeDocument/2006/relationships/image" Target="../media/image1.png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6" Type="http://schemas.openxmlformats.org/officeDocument/2006/relationships/notesSlide" Target="../notesSlides/notesSlide5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7.png"/><Relationship Id="rId4" Type="http://schemas.openxmlformats.org/officeDocument/2006/relationships/audio" Target="../media/media6.m4a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8.m4a"/><Relationship Id="rId7" Type="http://schemas.openxmlformats.org/officeDocument/2006/relationships/image" Target="../media/image1.png"/><Relationship Id="rId2" Type="http://schemas.openxmlformats.org/officeDocument/2006/relationships/video" Target="../media/media7.mp4"/><Relationship Id="rId1" Type="http://schemas.microsoft.com/office/2007/relationships/media" Target="../media/media7.mp4"/><Relationship Id="rId6" Type="http://schemas.openxmlformats.org/officeDocument/2006/relationships/notesSlide" Target="../notesSlides/notesSlide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8.png"/><Relationship Id="rId4" Type="http://schemas.openxmlformats.org/officeDocument/2006/relationships/audio" Target="../media/media8.m4a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063" y="0"/>
            <a:ext cx="11164539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780" y="0"/>
            <a:ext cx="11152775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277" y="548640"/>
            <a:ext cx="10165480" cy="1179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3600" b="1">
                <a:solidFill>
                  <a:srgbClr val="0066CC"/>
                </a:solidFill>
              </a:defRPr>
            </a:pPr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How to Read and Plot Points on a Coordinate Plane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704" y="758952"/>
            <a:ext cx="12798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277" y="2481943"/>
            <a:ext cx="10165480" cy="3695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latin typeface="Lato"/>
              </a:defRPr>
            </a:pPr>
            <a:r>
              <a:rPr lang="en-US" sz="2200"/>
              <a:t>A quick guide to mastering the coordinate plane!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latin typeface="Lato"/>
              </a:defRPr>
            </a:pPr>
            <a:r>
              <a:rPr lang="en-US" sz="2200"/>
              <a:t>Let’s learn how to identify, plot, and understand ordered pairs (x, y).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latin typeface="Lato"/>
              </a:defRPr>
            </a:pPr>
            <a:r>
              <a:rPr lang="en-US" sz="2200"/>
              <a:t>Click through each step and try the interactive quiz at the end!</a:t>
            </a:r>
          </a:p>
        </p:txBody>
      </p:sp>
      <p:pic>
        <p:nvPicPr>
          <p:cNvPr id="7" name="Picture 6" descr="A black arrow with a black text&#10;&#10;AI-generated content may be incorrect.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237A3EA-8E80-FF76-8D77-0A65C6243A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1521" y="5687345"/>
            <a:ext cx="633046" cy="685800"/>
          </a:xfrm>
          <a:prstGeom prst="rect">
            <a:avLst/>
          </a:prstGeom>
        </p:spPr>
      </p:pic>
      <p:pic>
        <p:nvPicPr>
          <p:cNvPr id="6" name="Audio 5">
            <a:extLst>
              <a:ext uri="{FF2B5EF4-FFF2-40B4-BE49-F238E27FC236}">
                <a16:creationId xmlns:a16="http://schemas.microsoft.com/office/drawing/2014/main" id="{D87FF0C7-F70D-3E0B-B6D4-C31874BE0F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3625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26"/>
    </mc:Choice>
    <mc:Fallback xmlns="">
      <p:transition spd="slow" advTm="108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063" y="0"/>
            <a:ext cx="11164539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780" y="0"/>
            <a:ext cx="11152775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277" y="548640"/>
            <a:ext cx="10165480" cy="1179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3600" b="1">
                <a:solidFill>
                  <a:srgbClr val="0066CC"/>
                </a:solidFill>
              </a:defRPr>
            </a:pPr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Closing &amp; Next Steps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704" y="758952"/>
            <a:ext cx="12798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277" y="2481943"/>
            <a:ext cx="10165480" cy="3695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latin typeface="Lato"/>
              </a:defRPr>
            </a:pPr>
            <a:r>
              <a:rPr lang="en-US" sz="2200" dirty="0"/>
              <a:t>🎯 Review: X-axis, Y-axis, Origin, Quadrants.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latin typeface="Lato"/>
              </a:defRPr>
            </a:pPr>
            <a:r>
              <a:rPr lang="en-US" sz="2200" dirty="0"/>
              <a:t>Practice plotting points at home.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latin typeface="Lato"/>
              </a:defRPr>
            </a:pPr>
            <a:r>
              <a:rPr lang="en-US" sz="2200" dirty="0"/>
              <a:t>Try interactive tools below: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latin typeface="Lato"/>
              </a:defRPr>
            </a:pPr>
            <a:r>
              <a:rPr lang="en-US" sz="2200" dirty="0">
                <a:hlinkClick r:id="rId5"/>
              </a:rPr>
              <a:t>Desmos Graphing Practice</a:t>
            </a:r>
            <a:endParaRPr lang="en-US" sz="22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latin typeface="Lato"/>
              </a:defRPr>
            </a:pPr>
            <a:r>
              <a:rPr lang="en-US" sz="2200" dirty="0">
                <a:hlinkClick r:id="rId6"/>
              </a:rPr>
              <a:t>MathGames</a:t>
            </a:r>
            <a:endParaRPr lang="en-US" sz="22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latin typeface="Lato"/>
              </a:defRPr>
            </a:pPr>
            <a:r>
              <a:rPr lang="en-US" sz="2200" dirty="0"/>
              <a:t>For information/questions please contact me via the link below: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defRPr sz="2400">
                <a:latin typeface="Lato"/>
              </a:defRPr>
            </a:pPr>
            <a:endParaRPr lang="en-US" sz="2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230284-7CBD-533C-6FE9-B4462092737B}"/>
              </a:ext>
            </a:extLst>
          </p:cNvPr>
          <p:cNvSpPr txBox="1"/>
          <p:nvPr/>
        </p:nvSpPr>
        <p:spPr>
          <a:xfrm>
            <a:off x="1265274" y="5337544"/>
            <a:ext cx="9324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7"/>
              </a:rPr>
              <a:t>Email Contact</a:t>
            </a:r>
            <a:r>
              <a:rPr lang="en-US" dirty="0"/>
              <a:t>				</a:t>
            </a:r>
          </a:p>
        </p:txBody>
      </p:sp>
      <p:pic>
        <p:nvPicPr>
          <p:cNvPr id="19" name="Audio 18">
            <a:extLst>
              <a:ext uri="{FF2B5EF4-FFF2-40B4-BE49-F238E27FC236}">
                <a16:creationId xmlns:a16="http://schemas.microsoft.com/office/drawing/2014/main" id="{001BDB18-927F-E356-D04F-A06ACABFB0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23625" y="5892800"/>
            <a:ext cx="812800" cy="8128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287BED6-028B-B4A0-BAA1-D5FA598A51C9}"/>
              </a:ext>
            </a:extLst>
          </p:cNvPr>
          <p:cNvSpPr txBox="1"/>
          <p:nvPr/>
        </p:nvSpPr>
        <p:spPr>
          <a:xfrm>
            <a:off x="1355834" y="6295697"/>
            <a:ext cx="64428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All visuals created and edited using tools in Canva and PowerPoint</a:t>
            </a:r>
          </a:p>
        </p:txBody>
      </p:sp>
      <p:pic>
        <p:nvPicPr>
          <p:cNvPr id="12" name="Picture 11" descr="A black and white logo&#10;&#10;AI-generated content may be incorrect.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2319440-BDE3-28F2-21E3-BD56D541E51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90945" y="5687345"/>
            <a:ext cx="649224" cy="682862"/>
          </a:xfrm>
          <a:prstGeom prst="rect">
            <a:avLst/>
          </a:prstGeom>
        </p:spPr>
      </p:pic>
      <p:pic>
        <p:nvPicPr>
          <p:cNvPr id="14" name="Picture 13" descr="A black arrow pointing to the left&#10;&#10;AI-generated content may be incorrect.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D54C501-9D3D-0C77-A054-E5CB7B52D6E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25897" y="5697555"/>
            <a:ext cx="612648" cy="6865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17"/>
    </mc:Choice>
    <mc:Fallback xmlns="">
      <p:transition spd="slow" advTm="87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063" y="0"/>
            <a:ext cx="11164539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780" y="0"/>
            <a:ext cx="11152775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277" y="548640"/>
            <a:ext cx="10165480" cy="1179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3600" b="1">
                <a:solidFill>
                  <a:srgbClr val="0066CC"/>
                </a:solidFill>
              </a:defRPr>
            </a:pPr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Learning Goals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704" y="758952"/>
            <a:ext cx="12798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277" y="2481943"/>
            <a:ext cx="10165480" cy="3695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latin typeface="Lato"/>
              </a:defRPr>
            </a:pPr>
            <a:r>
              <a:rPr lang="en-US" sz="2200" dirty="0"/>
              <a:t>Understand the parts of a coordinate plane.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latin typeface="Lato"/>
              </a:defRPr>
            </a:pPr>
            <a:r>
              <a:rPr lang="en-US" sz="2200" dirty="0"/>
              <a:t>Read and interpret ordered pairs (x, y).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latin typeface="Lato"/>
              </a:defRPr>
            </a:pPr>
            <a:r>
              <a:rPr lang="en-US" sz="2200" dirty="0"/>
              <a:t>Plot points accurately in each quadrant.</a:t>
            </a:r>
          </a:p>
        </p:txBody>
      </p:sp>
      <p:pic>
        <p:nvPicPr>
          <p:cNvPr id="5" name="Picture 4" descr="A black arrow with a black text&#10;&#10;AI-generated content may be incorrect.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09266AA-2783-8C47-925A-815F3127FF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1521" y="5687345"/>
            <a:ext cx="633046" cy="685800"/>
          </a:xfrm>
          <a:prstGeom prst="rect">
            <a:avLst/>
          </a:prstGeom>
        </p:spPr>
      </p:pic>
      <p:pic>
        <p:nvPicPr>
          <p:cNvPr id="7" name="Picture 6" descr="A black and white logo&#10;&#10;AI-generated content may be incorrect.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CD7BF46-6EF9-DAC4-3291-0F157BA89E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33659" y="5690283"/>
            <a:ext cx="649224" cy="682862"/>
          </a:xfrm>
          <a:prstGeom prst="rect">
            <a:avLst/>
          </a:prstGeom>
        </p:spPr>
      </p:pic>
      <p:pic>
        <p:nvPicPr>
          <p:cNvPr id="14" name="Picture 13" descr="A black arrow pointing to the left&#10;&#10;AI-generated content may be incorrect.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08DCC58-E786-5B04-ADFE-8C1403527E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06692" y="5687345"/>
            <a:ext cx="612648" cy="686588"/>
          </a:xfrm>
          <a:prstGeom prst="rect">
            <a:avLst/>
          </a:prstGeom>
        </p:spPr>
      </p:pic>
      <p:pic>
        <p:nvPicPr>
          <p:cNvPr id="8" name="Audio 7">
            <a:extLst>
              <a:ext uri="{FF2B5EF4-FFF2-40B4-BE49-F238E27FC236}">
                <a16:creationId xmlns:a16="http://schemas.microsoft.com/office/drawing/2014/main" id="{D5C22706-0D54-F327-1B97-1D02FE7341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23625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16"/>
    </mc:Choice>
    <mc:Fallback xmlns="">
      <p:transition spd="slow" advTm="95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2C9A9DA9-7DC8-488B-A882-123947B0F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468" y="633619"/>
            <a:ext cx="4278268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1027" y="978619"/>
            <a:ext cx="3409824" cy="1106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3600" b="1">
                <a:solidFill>
                  <a:srgbClr val="0066CC"/>
                </a:solidFill>
              </a:defRPr>
            </a:pPr>
            <a:r>
              <a:rPr lang="en-US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Parts of the Coordinate Plane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477" y="1171300"/>
            <a:ext cx="12798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230" y="2093976"/>
            <a:ext cx="3327549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1028" y="2252870"/>
            <a:ext cx="3411331" cy="3560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70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latin typeface="Lato"/>
              </a:defRPr>
            </a:pPr>
            <a:r>
              <a:rPr lang="en-US" sz="1700"/>
              <a:t>Horizontal axis = X-axis (left ↔ right).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latin typeface="Lato"/>
              </a:defRPr>
            </a:pPr>
            <a:r>
              <a:rPr lang="en-US" sz="1700"/>
              <a:t>Vertical axis = Y-axis (up ↕ down).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latin typeface="Lato"/>
              </a:defRPr>
            </a:pPr>
            <a:r>
              <a:rPr lang="en-US" sz="1700"/>
              <a:t>The point (0, 0) is called the Origin.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latin typeface="Lato"/>
              </a:defRPr>
            </a:pPr>
            <a:r>
              <a:rPr lang="en-US" sz="1700"/>
              <a:t>The axes divide the plane into 4 quadrants.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8EBF5D-4BFB-026A-BB0C-C8BDB9A083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9083" y="630936"/>
            <a:ext cx="5495544" cy="54955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92517DB-365D-A65E-5730-92270DF44828}"/>
              </a:ext>
            </a:extLst>
          </p:cNvPr>
          <p:cNvSpPr txBox="1"/>
          <p:nvPr/>
        </p:nvSpPr>
        <p:spPr>
          <a:xfrm>
            <a:off x="5745780" y="264450"/>
            <a:ext cx="51147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Figure 1: The coordinate plane with the x and y axes</a:t>
            </a:r>
          </a:p>
        </p:txBody>
      </p:sp>
      <p:pic>
        <p:nvPicPr>
          <p:cNvPr id="17" name="Picture 16" descr="A black arrow with a black text&#10;&#10;AI-generated content may be incorrect.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7610289-E1D8-8B34-8EDF-9D462ED5CE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8929" y="6120788"/>
            <a:ext cx="633046" cy="685800"/>
          </a:xfrm>
          <a:prstGeom prst="rect">
            <a:avLst/>
          </a:prstGeom>
        </p:spPr>
      </p:pic>
      <p:pic>
        <p:nvPicPr>
          <p:cNvPr id="18" name="Picture 17" descr="A black and white logo&#10;&#10;AI-generated content may be incorrect.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9799D54-9D24-316C-D532-422A082298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34337" y="6122257"/>
            <a:ext cx="649224" cy="682862"/>
          </a:xfrm>
          <a:prstGeom prst="rect">
            <a:avLst/>
          </a:prstGeom>
        </p:spPr>
      </p:pic>
      <p:pic>
        <p:nvPicPr>
          <p:cNvPr id="20" name="Picture 19" descr="A black arrow pointing to the left&#10;&#10;AI-generated content may be incorrect.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825A544-9EB6-810F-8FB0-2FFC35C651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71071" y="6114307"/>
            <a:ext cx="612648" cy="68658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FB0DB7E-452D-6219-B4A1-0F7D6B76AD1A}"/>
              </a:ext>
            </a:extLst>
          </p:cNvPr>
          <p:cNvSpPr txBox="1"/>
          <p:nvPr/>
        </p:nvSpPr>
        <p:spPr>
          <a:xfrm>
            <a:off x="8783062" y="3800815"/>
            <a:ext cx="23367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Figure 2: The origin is located at (0,0)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2C1A4AE-C96D-766A-2B41-ACA4FED517E3}"/>
              </a:ext>
            </a:extLst>
          </p:cNvPr>
          <p:cNvCxnSpPr/>
          <p:nvPr/>
        </p:nvCxnSpPr>
        <p:spPr>
          <a:xfrm flipH="1" flipV="1">
            <a:off x="8513379" y="3429000"/>
            <a:ext cx="378373" cy="3718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1" name="Audio 20">
            <a:extLst>
              <a:ext uri="{FF2B5EF4-FFF2-40B4-BE49-F238E27FC236}">
                <a16:creationId xmlns:a16="http://schemas.microsoft.com/office/drawing/2014/main" id="{9EF5EF13-0ECA-7C28-4788-23CB093583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223625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25"/>
    </mc:Choice>
    <mc:Fallback xmlns="">
      <p:transition spd="slow" advTm="119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C9A9DA9-7DC8-488B-A882-123947B0F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468" y="633619"/>
            <a:ext cx="4278268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1027" y="978619"/>
            <a:ext cx="3409824" cy="1106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3600" b="1">
                <a:solidFill>
                  <a:srgbClr val="0066CC"/>
                </a:solidFill>
              </a:defRPr>
            </a:pPr>
            <a:r>
              <a:rPr lang="en-US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Understanding Ordered Pairs (x, y)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477" y="1171300"/>
            <a:ext cx="12798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230" y="2093976"/>
            <a:ext cx="3327549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1028" y="2252870"/>
            <a:ext cx="3411331" cy="3560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7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latin typeface="Lato"/>
              </a:defRPr>
            </a:pPr>
            <a:r>
              <a:rPr lang="en-US" sz="1700" dirty="0"/>
              <a:t>Each point is written as (x, y).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latin typeface="Lato"/>
              </a:defRPr>
            </a:pPr>
            <a:r>
              <a:rPr lang="en-US" sz="1700" dirty="0"/>
              <a:t>X = horizontal movement from origin.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latin typeface="Lato"/>
              </a:defRPr>
            </a:pPr>
            <a:r>
              <a:rPr lang="en-US" sz="1700" dirty="0"/>
              <a:t>Y = vertical movement from origin.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latin typeface="Lato"/>
              </a:defRPr>
            </a:pPr>
            <a:r>
              <a:rPr lang="en-US" sz="1700" dirty="0"/>
              <a:t>Always move along X first, then Y.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F00D30-46D0-898C-0966-2F678675D75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3607" b="21281"/>
          <a:stretch>
            <a:fillRect/>
          </a:stretch>
        </p:blipFill>
        <p:spPr>
          <a:xfrm>
            <a:off x="5119306" y="631323"/>
            <a:ext cx="6655098" cy="5494769"/>
          </a:xfrm>
          <a:prstGeom prst="rect">
            <a:avLst/>
          </a:prstGeom>
        </p:spPr>
      </p:pic>
      <p:pic>
        <p:nvPicPr>
          <p:cNvPr id="7" name="Picture 6" descr="A black arrow with a black text&#10;&#10;AI-generated content may be incorrect.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0D08D50-3F62-AB42-310E-2F846F7381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8929" y="6120788"/>
            <a:ext cx="633046" cy="685800"/>
          </a:xfrm>
          <a:prstGeom prst="rect">
            <a:avLst/>
          </a:prstGeom>
        </p:spPr>
      </p:pic>
      <p:pic>
        <p:nvPicPr>
          <p:cNvPr id="8" name="Picture 7" descr="A black and white logo&#10;&#10;AI-generated content may be incorrect.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E806407-BF4B-AAD0-3524-7445BAC906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34337" y="6122257"/>
            <a:ext cx="649224" cy="682862"/>
          </a:xfrm>
          <a:prstGeom prst="rect">
            <a:avLst/>
          </a:prstGeom>
        </p:spPr>
      </p:pic>
      <p:pic>
        <p:nvPicPr>
          <p:cNvPr id="9" name="Picture 8" descr="A black arrow pointing to the left&#10;&#10;AI-generated content may be incorrect.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795D0BF-E37C-BE5E-7601-027C75DD80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71071" y="6114307"/>
            <a:ext cx="612648" cy="686588"/>
          </a:xfrm>
          <a:prstGeom prst="rect">
            <a:avLst/>
          </a:prstGeom>
        </p:spPr>
      </p:pic>
      <p:pic>
        <p:nvPicPr>
          <p:cNvPr id="10" name="Audio 9">
            <a:extLst>
              <a:ext uri="{FF2B5EF4-FFF2-40B4-BE49-F238E27FC236}">
                <a16:creationId xmlns:a16="http://schemas.microsoft.com/office/drawing/2014/main" id="{D1FB7EDB-BF6D-3E14-C277-76809D924B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223625" y="5892800"/>
            <a:ext cx="812800" cy="8128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A0B2F77-53C6-2649-B22C-6A77A2FEC531}"/>
              </a:ext>
            </a:extLst>
          </p:cNvPr>
          <p:cNvSpPr/>
          <p:nvPr/>
        </p:nvSpPr>
        <p:spPr>
          <a:xfrm>
            <a:off x="7648687" y="2592593"/>
            <a:ext cx="193638" cy="129092"/>
          </a:xfrm>
          <a:prstGeom prst="rect">
            <a:avLst/>
          </a:prstGeom>
          <a:solidFill>
            <a:srgbClr val="FFF5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97"/>
    </mc:Choice>
    <mc:Fallback xmlns="">
      <p:transition spd="slow" advTm="91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063" y="0"/>
            <a:ext cx="11164539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780" y="0"/>
            <a:ext cx="11152775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277" y="548640"/>
            <a:ext cx="10165480" cy="1179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3600" b="1">
                <a:solidFill>
                  <a:srgbClr val="0066CC"/>
                </a:solidFill>
              </a:defRPr>
            </a:pPr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Plotting Points Example 1: Positive Coordinates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704" y="758952"/>
            <a:ext cx="12798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277" y="2481943"/>
            <a:ext cx="10165480" cy="3695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latin typeface="Lato"/>
              </a:defRPr>
            </a:pPr>
            <a:r>
              <a:rPr lang="en-US" sz="2200"/>
              <a:t>Example: (3, 2)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latin typeface="Lato"/>
              </a:defRPr>
            </a:pPr>
            <a:r>
              <a:rPr lang="en-US" sz="2200"/>
              <a:t>Start at Origin (0, 0).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latin typeface="Lato"/>
              </a:defRPr>
            </a:pPr>
            <a:r>
              <a:rPr lang="en-US" sz="2200"/>
              <a:t>Move 3 units right (x = 3).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latin typeface="Lato"/>
              </a:defRPr>
            </a:pPr>
            <a:r>
              <a:rPr lang="en-US" sz="2200"/>
              <a:t>Move 2 units up (y = 2).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latin typeface="Lato"/>
              </a:defRPr>
            </a:pPr>
            <a:r>
              <a:rPr lang="en-US" sz="2200"/>
              <a:t>Mark the point (3, 2).</a:t>
            </a:r>
          </a:p>
        </p:txBody>
      </p:sp>
      <p:pic>
        <p:nvPicPr>
          <p:cNvPr id="5" name="Picture 4" descr="A black arrow with a black text&#10;&#10;AI-generated content may be incorrect.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36756C9-0C20-F17F-42E8-98008E43F8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64837" y="5678385"/>
            <a:ext cx="633046" cy="685800"/>
          </a:xfrm>
          <a:prstGeom prst="rect">
            <a:avLst/>
          </a:prstGeom>
        </p:spPr>
      </p:pic>
      <p:pic>
        <p:nvPicPr>
          <p:cNvPr id="6" name="Picture 5" descr="A black and white logo&#10;&#10;AI-generated content may be incorrect.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9490681-D7DB-71C4-10DA-4A5ABDF29F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86975" y="5681323"/>
            <a:ext cx="649224" cy="682862"/>
          </a:xfrm>
          <a:prstGeom prst="rect">
            <a:avLst/>
          </a:prstGeom>
        </p:spPr>
      </p:pic>
      <p:pic>
        <p:nvPicPr>
          <p:cNvPr id="7" name="Picture 6" descr="A black arrow pointing to the left&#10;&#10;AI-generated content may be incorrect.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FDD3E5B-263A-89FC-7D32-3B4C6A044EB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07931" y="5681323"/>
            <a:ext cx="612648" cy="686588"/>
          </a:xfrm>
          <a:prstGeom prst="rect">
            <a:avLst/>
          </a:prstGeom>
        </p:spPr>
      </p:pic>
      <p:pic>
        <p:nvPicPr>
          <p:cNvPr id="8" name="(3,2)">
            <a:hlinkClick r:id="" action="ppaction://media"/>
            <a:extLst>
              <a:ext uri="{FF2B5EF4-FFF2-40B4-BE49-F238E27FC236}">
                <a16:creationId xmlns:a16="http://schemas.microsoft.com/office/drawing/2014/main" id="{809E3797-61E4-BB8F-A977-FBC3CD07E60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859821" y="2327161"/>
            <a:ext cx="5551117" cy="3122593"/>
          </a:xfrm>
          <a:prstGeom prst="rect">
            <a:avLst/>
          </a:prstGeom>
        </p:spPr>
      </p:pic>
      <p:pic>
        <p:nvPicPr>
          <p:cNvPr id="20" name="Audio 19">
            <a:extLst>
              <a:ext uri="{FF2B5EF4-FFF2-40B4-BE49-F238E27FC236}">
                <a16:creationId xmlns:a16="http://schemas.microsoft.com/office/drawing/2014/main" id="{91CDDA42-4297-E010-359B-A450CBCDB20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223625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76"/>
    </mc:Choice>
    <mc:Fallback xmlns="">
      <p:transition spd="slow" advTm="220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063" y="0"/>
            <a:ext cx="11164539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780" y="0"/>
            <a:ext cx="11152775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277" y="548640"/>
            <a:ext cx="10165480" cy="1179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3600" b="1">
                <a:solidFill>
                  <a:srgbClr val="0066CC"/>
                </a:solidFill>
              </a:defRPr>
            </a:pPr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Plotting Points Example 2: Negative Coordinates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704" y="758952"/>
            <a:ext cx="12798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277" y="2481943"/>
            <a:ext cx="10165480" cy="3695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latin typeface="Lato"/>
              </a:defRPr>
            </a:pPr>
            <a:r>
              <a:rPr lang="en-US" sz="2200"/>
              <a:t>Example: (-4, -1)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latin typeface="Lato"/>
              </a:defRPr>
            </a:pPr>
            <a:r>
              <a:rPr lang="en-US" sz="2200"/>
              <a:t>Start at Origin (0, 0).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latin typeface="Lato"/>
              </a:defRPr>
            </a:pPr>
            <a:r>
              <a:rPr lang="en-US" sz="2200"/>
              <a:t>Move 4 units left (x = -4).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latin typeface="Lato"/>
              </a:defRPr>
            </a:pPr>
            <a:r>
              <a:rPr lang="en-US" sz="2200"/>
              <a:t>Move 1 unit down (y = -1).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latin typeface="Lato"/>
              </a:defRPr>
            </a:pPr>
            <a:r>
              <a:rPr lang="en-US" sz="2200"/>
              <a:t>Mark the point (-4, -1).</a:t>
            </a:r>
          </a:p>
        </p:txBody>
      </p:sp>
      <p:pic>
        <p:nvPicPr>
          <p:cNvPr id="5" name="Picture 4" descr="A black arrow with a black text&#10;&#10;AI-generated content may be incorrect.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F7FAC36-7811-B529-45DD-B167B5F31B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82168" y="5619834"/>
            <a:ext cx="633046" cy="685800"/>
          </a:xfrm>
          <a:prstGeom prst="rect">
            <a:avLst/>
          </a:prstGeom>
        </p:spPr>
      </p:pic>
      <p:pic>
        <p:nvPicPr>
          <p:cNvPr id="6" name="Picture 5" descr="A black and white logo&#10;&#10;AI-generated content may be incorrect.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56EB843-90E4-CE22-513B-684D86E7D9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04306" y="5622772"/>
            <a:ext cx="649224" cy="682862"/>
          </a:xfrm>
          <a:prstGeom prst="rect">
            <a:avLst/>
          </a:prstGeom>
        </p:spPr>
      </p:pic>
      <p:pic>
        <p:nvPicPr>
          <p:cNvPr id="7" name="Picture 6" descr="A black arrow pointing to the left&#10;&#10;AI-generated content may be incorrect.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A1CEE69-7C36-E822-6A64-34A2939ADB3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25262" y="5622772"/>
            <a:ext cx="612648" cy="686588"/>
          </a:xfrm>
          <a:prstGeom prst="rect">
            <a:avLst/>
          </a:prstGeom>
        </p:spPr>
      </p:pic>
      <p:pic>
        <p:nvPicPr>
          <p:cNvPr id="8" name="(-4,-1)">
            <a:hlinkClick r:id="" action="ppaction://media"/>
            <a:extLst>
              <a:ext uri="{FF2B5EF4-FFF2-40B4-BE49-F238E27FC236}">
                <a16:creationId xmlns:a16="http://schemas.microsoft.com/office/drawing/2014/main" id="{4ABF3225-D936-32C2-E327-E3CC806BCE4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560295" y="2335593"/>
            <a:ext cx="5513253" cy="3101295"/>
          </a:xfrm>
          <a:prstGeom prst="rect">
            <a:avLst/>
          </a:prstGeom>
        </p:spPr>
      </p:pic>
      <p:pic>
        <p:nvPicPr>
          <p:cNvPr id="22" name="Audio 21">
            <a:extLst>
              <a:ext uri="{FF2B5EF4-FFF2-40B4-BE49-F238E27FC236}">
                <a16:creationId xmlns:a16="http://schemas.microsoft.com/office/drawing/2014/main" id="{52F778F7-DB0E-D797-3E52-D73E9948B22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223625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74"/>
    </mc:Choice>
    <mc:Fallback xmlns="">
      <p:transition spd="slow" advTm="112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9A9DA9-7DC8-488B-A882-123947B0F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468" y="633619"/>
            <a:ext cx="4278268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1027" y="978619"/>
            <a:ext cx="3409824" cy="1106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3600" b="1">
                <a:solidFill>
                  <a:srgbClr val="0066CC"/>
                </a:solidFill>
              </a:defRPr>
            </a:pPr>
            <a:r>
              <a:rPr lang="en-US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Quadrants Overview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477" y="1171300"/>
            <a:ext cx="12798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230" y="2093976"/>
            <a:ext cx="3327549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1028" y="2252870"/>
            <a:ext cx="3411331" cy="3560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70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latin typeface="Lato"/>
              </a:defRPr>
            </a:pPr>
            <a:r>
              <a:rPr lang="en-US" sz="1700"/>
              <a:t>Quadrant I (+, +)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latin typeface="Lato"/>
              </a:defRPr>
            </a:pPr>
            <a:r>
              <a:rPr lang="en-US" sz="1700"/>
              <a:t>Quadrant II (-, +)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latin typeface="Lato"/>
              </a:defRPr>
            </a:pPr>
            <a:r>
              <a:rPr lang="en-US" sz="1700"/>
              <a:t>Quadrant III (-, -)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latin typeface="Lato"/>
              </a:defRPr>
            </a:pPr>
            <a:r>
              <a:rPr lang="en-US" sz="1700"/>
              <a:t>Quadrant IV (+, -)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latin typeface="Lato"/>
              </a:defRPr>
            </a:pPr>
            <a:r>
              <a:rPr lang="en-US" sz="1700"/>
              <a:t>Each point belongs to one quadrant.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40CB98-889E-8F6F-20C5-F85738C7E1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9083" y="630936"/>
            <a:ext cx="5495544" cy="5495544"/>
          </a:xfrm>
          <a:prstGeom prst="rect">
            <a:avLst/>
          </a:prstGeom>
        </p:spPr>
      </p:pic>
      <p:pic>
        <p:nvPicPr>
          <p:cNvPr id="6" name="Picture 5" descr="A black arrow with a black text&#10;&#10;AI-generated content may be incorrect.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D41FCBA-CE7B-9458-4D3B-5FDF1597B8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07902" y="6097680"/>
            <a:ext cx="633046" cy="685800"/>
          </a:xfrm>
          <a:prstGeom prst="rect">
            <a:avLst/>
          </a:prstGeom>
        </p:spPr>
      </p:pic>
      <p:pic>
        <p:nvPicPr>
          <p:cNvPr id="7" name="Picture 6" descr="A black and white logo&#10;&#10;AI-generated content may be incorrect.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199FE79-91DD-7DAF-A6B2-36A8938478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30040" y="6100618"/>
            <a:ext cx="649224" cy="682862"/>
          </a:xfrm>
          <a:prstGeom prst="rect">
            <a:avLst/>
          </a:prstGeom>
        </p:spPr>
      </p:pic>
      <p:pic>
        <p:nvPicPr>
          <p:cNvPr id="8" name="Picture 7" descr="A black arrow pointing to the left&#10;&#10;AI-generated content may be incorrect.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ADD63F1-A183-BCA8-3F8D-49083F7C4A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50996" y="6100618"/>
            <a:ext cx="612648" cy="686588"/>
          </a:xfrm>
          <a:prstGeom prst="rect">
            <a:avLst/>
          </a:prstGeom>
        </p:spPr>
      </p:pic>
      <p:pic>
        <p:nvPicPr>
          <p:cNvPr id="11" name="Audio 10">
            <a:extLst>
              <a:ext uri="{FF2B5EF4-FFF2-40B4-BE49-F238E27FC236}">
                <a16:creationId xmlns:a16="http://schemas.microsoft.com/office/drawing/2014/main" id="{E7B9F25B-4A32-4FBD-3497-D6ED5D1472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223625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38"/>
    </mc:Choice>
    <mc:Fallback xmlns="">
      <p:transition spd="slow" advTm="87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9A9DA9-7DC8-488B-A882-123947B0F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468" y="633619"/>
            <a:ext cx="4278268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1027" y="978619"/>
            <a:ext cx="3409824" cy="1106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3600" b="1">
                <a:solidFill>
                  <a:srgbClr val="0066CC"/>
                </a:solidFill>
              </a:defRPr>
            </a:pPr>
            <a:r>
              <a:rPr lang="en-US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Mini Quiz: Let’s Test Your Skills!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477" y="1171300"/>
            <a:ext cx="12798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230" y="2093976"/>
            <a:ext cx="3327549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1028" y="2252870"/>
            <a:ext cx="3411331" cy="3560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7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latin typeface="Lato"/>
              </a:defRPr>
            </a:pPr>
            <a:r>
              <a:rPr lang="en-US" sz="1700" dirty="0"/>
              <a:t>Click the correct quadrant number for the point (-4, 3):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latin typeface="Lato"/>
              </a:defRPr>
            </a:pPr>
            <a:r>
              <a:rPr lang="en-US" sz="1700" dirty="0"/>
              <a:t>Quadrant I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latin typeface="Lato"/>
              </a:defRPr>
            </a:pPr>
            <a:r>
              <a:rPr lang="en-US" sz="1700" dirty="0"/>
              <a:t>Quadrant II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latin typeface="Lato"/>
              </a:defRPr>
            </a:pPr>
            <a:r>
              <a:rPr lang="en-US" sz="1700" dirty="0"/>
              <a:t>Quadrant III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latin typeface="Lato"/>
              </a:defRPr>
            </a:pPr>
            <a:r>
              <a:rPr lang="en-US" sz="1700" dirty="0"/>
              <a:t>Quadrant IV</a:t>
            </a:r>
          </a:p>
        </p:txBody>
      </p:sp>
      <p:pic>
        <p:nvPicPr>
          <p:cNvPr id="11" name="Picture 10" descr="A black arrow with a black text&#10;&#10;AI-generated content may be incorrect.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D04A428-186B-7A53-25D0-C4D76074EF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7902" y="6097680"/>
            <a:ext cx="633046" cy="685800"/>
          </a:xfrm>
          <a:prstGeom prst="rect">
            <a:avLst/>
          </a:prstGeom>
        </p:spPr>
      </p:pic>
      <p:pic>
        <p:nvPicPr>
          <p:cNvPr id="13" name="Picture 12" descr="A black and white logo&#10;&#10;AI-generated content may be incorrect.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B3934A8-9062-39D2-305C-845A10D58F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30040" y="6100618"/>
            <a:ext cx="649224" cy="682862"/>
          </a:xfrm>
          <a:prstGeom prst="rect">
            <a:avLst/>
          </a:prstGeom>
        </p:spPr>
      </p:pic>
      <p:pic>
        <p:nvPicPr>
          <p:cNvPr id="15" name="Picture 14" descr="A black arrow pointing to the left&#10;&#10;AI-generated content may be incorrect.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ED197EA-26F8-7FA6-A17B-D285314358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50996" y="6100618"/>
            <a:ext cx="612648" cy="686588"/>
          </a:xfrm>
          <a:prstGeom prst="rect">
            <a:avLst/>
          </a:prstGeom>
        </p:spPr>
      </p:pic>
      <p:pic>
        <p:nvPicPr>
          <p:cNvPr id="24" name="Audio 23">
            <a:extLst>
              <a:ext uri="{FF2B5EF4-FFF2-40B4-BE49-F238E27FC236}">
                <a16:creationId xmlns:a16="http://schemas.microsoft.com/office/drawing/2014/main" id="{7AF09AE5-6EA9-063F-8239-431A179D67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23625" y="5892800"/>
            <a:ext cx="812800" cy="8128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534E385-AE17-04D3-8D22-6F393F2DB6C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28081" y="294816"/>
            <a:ext cx="5495544" cy="5495544"/>
          </a:xfrm>
          <a:prstGeom prst="rect">
            <a:avLst/>
          </a:prstGeom>
        </p:spPr>
      </p:pic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75A249B-A3AD-4239-1EA7-D4AE2F5BAE59}"/>
              </a:ext>
            </a:extLst>
          </p:cNvPr>
          <p:cNvSpPr/>
          <p:nvPr/>
        </p:nvSpPr>
        <p:spPr>
          <a:xfrm>
            <a:off x="7028714" y="1744196"/>
            <a:ext cx="1046922" cy="781879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9667511-811D-A246-5AED-51E3D56D7FEF}"/>
              </a:ext>
            </a:extLst>
          </p:cNvPr>
          <p:cNvSpPr/>
          <p:nvPr/>
        </p:nvSpPr>
        <p:spPr>
          <a:xfrm>
            <a:off x="8932010" y="1763972"/>
            <a:ext cx="1046922" cy="781879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6C9D393-9E11-20E5-46F9-540449DEA9CF}"/>
              </a:ext>
            </a:extLst>
          </p:cNvPr>
          <p:cNvSpPr/>
          <p:nvPr/>
        </p:nvSpPr>
        <p:spPr>
          <a:xfrm>
            <a:off x="8932010" y="3530271"/>
            <a:ext cx="1046922" cy="781879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1947790-67CE-6677-34F0-CED960DACC05}"/>
              </a:ext>
            </a:extLst>
          </p:cNvPr>
          <p:cNvSpPr/>
          <p:nvPr/>
        </p:nvSpPr>
        <p:spPr>
          <a:xfrm>
            <a:off x="7028714" y="3550047"/>
            <a:ext cx="1046922" cy="781879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28"/>
    </mc:Choice>
    <mc:Fallback xmlns="">
      <p:transition spd="slow" advTm="117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063" y="0"/>
            <a:ext cx="11164539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780" y="0"/>
            <a:ext cx="11152775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277" y="548640"/>
            <a:ext cx="10165480" cy="1179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3600" b="1">
                <a:solidFill>
                  <a:srgbClr val="0066CC"/>
                </a:solidFill>
              </a:defRPr>
            </a:pPr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Correct Answer!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704" y="758952"/>
            <a:ext cx="12798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277" y="2481943"/>
            <a:ext cx="10165480" cy="3695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latin typeface="Lato"/>
              </a:defRPr>
            </a:pPr>
            <a:r>
              <a:rPr lang="en-US" sz="2200"/>
              <a:t>✅ Yes! (-4, 3) is in Quadrant II because X is negative and Y is positive.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latin typeface="Lato"/>
              </a:defRPr>
            </a:pPr>
            <a:r>
              <a:rPr lang="en-US" sz="2200"/>
              <a:t>Great job! Click below to move to the final review.</a:t>
            </a:r>
          </a:p>
        </p:txBody>
      </p:sp>
      <p:pic>
        <p:nvPicPr>
          <p:cNvPr id="25" name="Audio 24">
            <a:extLst>
              <a:ext uri="{FF2B5EF4-FFF2-40B4-BE49-F238E27FC236}">
                <a16:creationId xmlns:a16="http://schemas.microsoft.com/office/drawing/2014/main" id="{631CD6E6-DB37-A342-FF8C-94034EA56F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3625" y="5892800"/>
            <a:ext cx="812800" cy="812800"/>
          </a:xfrm>
          <a:prstGeom prst="rect">
            <a:avLst/>
          </a:prstGeom>
        </p:spPr>
      </p:pic>
      <p:pic>
        <p:nvPicPr>
          <p:cNvPr id="28" name="Picture 27" descr="A black arrow with a black text&#10;&#10;AI-generated content may be incorrect.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0CA8247-9497-B501-9B4F-67C0E23CD8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19615" y="5674170"/>
            <a:ext cx="633046" cy="685800"/>
          </a:xfrm>
          <a:prstGeom prst="rect">
            <a:avLst/>
          </a:prstGeom>
        </p:spPr>
      </p:pic>
      <p:pic>
        <p:nvPicPr>
          <p:cNvPr id="29" name="Picture 28" descr="A black and white logo&#10;&#10;AI-generated content may be incorrect.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56BF115-96D3-786A-8DD3-0FDC737C53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35180" y="5677108"/>
            <a:ext cx="649224" cy="682862"/>
          </a:xfrm>
          <a:prstGeom prst="rect">
            <a:avLst/>
          </a:prstGeom>
        </p:spPr>
      </p:pic>
      <p:pic>
        <p:nvPicPr>
          <p:cNvPr id="30" name="Picture 29" descr="A black arrow pointing to the left&#10;&#10;AI-generated content may be incorrect.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998C145-306B-C9E7-4534-802DB27D91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08213" y="5674170"/>
            <a:ext cx="612648" cy="6865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77"/>
    </mc:Choice>
    <mc:Fallback xmlns="">
      <p:transition spd="slow" advTm="135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917</TotalTime>
  <Words>870</Words>
  <Application>Microsoft Macintosh PowerPoint</Application>
  <PresentationFormat>Custom</PresentationFormat>
  <Paragraphs>94</Paragraphs>
  <Slides>10</Slides>
  <Notes>10</Notes>
  <HiddenSlides>0</HiddenSlides>
  <MMClips>12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Houman Rassa</cp:lastModifiedBy>
  <cp:revision>31</cp:revision>
  <dcterms:created xsi:type="dcterms:W3CDTF">2013-01-27T09:14:16Z</dcterms:created>
  <dcterms:modified xsi:type="dcterms:W3CDTF">2025-11-28T17:32:59Z</dcterms:modified>
  <cp:category/>
</cp:coreProperties>
</file>